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2" r:id="rId4"/>
    <p:sldId id="263" r:id="rId5"/>
    <p:sldId id="286" r:id="rId6"/>
    <p:sldId id="293" r:id="rId7"/>
    <p:sldId id="264" r:id="rId8"/>
    <p:sldId id="289" r:id="rId9"/>
    <p:sldId id="294" r:id="rId10"/>
    <p:sldId id="270" r:id="rId11"/>
    <p:sldId id="296" r:id="rId12"/>
    <p:sldId id="271" r:id="rId13"/>
    <p:sldId id="298" r:id="rId14"/>
    <p:sldId id="297" r:id="rId15"/>
    <p:sldId id="258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75949"/>
  </p:normalViewPr>
  <p:slideViewPr>
    <p:cSldViewPr snapToGrid="0" snapToObjects="1">
      <p:cViewPr varScale="1">
        <p:scale>
          <a:sx n="96" d="100"/>
          <a:sy n="96" d="100"/>
        </p:scale>
        <p:origin x="18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09.06.2021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4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30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41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Разработано аппаратно-программное решение, которое предоставляет функционал для мониторинга работы автопарка: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От сбора и передачи данных автомобиля </a:t>
            </a:r>
            <a:r>
              <a:rPr lang="ru-RU" dirty="0" err="1">
                <a:solidFill>
                  <a:srgbClr val="003F82"/>
                </a:solidFill>
              </a:rPr>
              <a:t>андроид</a:t>
            </a:r>
            <a:r>
              <a:rPr lang="ru-RU" dirty="0">
                <a:solidFill>
                  <a:srgbClr val="003F82"/>
                </a:solidFill>
              </a:rPr>
              <a:t>-приложением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До визуализации и анализа данных в клиентском веб-приложении, управления задачами, элементов </a:t>
            </a:r>
            <a:r>
              <a:rPr lang="en-US" dirty="0">
                <a:solidFill>
                  <a:srgbClr val="003F82"/>
                </a:solidFill>
              </a:rPr>
              <a:t>ERP </a:t>
            </a:r>
            <a:r>
              <a:rPr lang="ru-RU" dirty="0">
                <a:solidFill>
                  <a:srgbClr val="003F82"/>
                </a:solidFill>
              </a:rPr>
              <a:t>системы и другого функционала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003F8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Решение может быть полезно для малого и среднего бизнеса, которому важно иметь контроль над управляемым автопарком, не тратя при этом много денег на установку и обслуживание соответствующего оборудования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003F82"/>
              </a:solidFill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393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763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Системы</a:t>
            </a:r>
            <a:r>
              <a:rPr lang="ru-RU" baseline="0" dirty="0"/>
              <a:t> мониторинга транспортных средств активно применяются в государственном и коммерческом секторе для управления автопарками</a:t>
            </a:r>
          </a:p>
          <a:p>
            <a:r>
              <a:rPr lang="ru-RU" baseline="0" dirty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/>
              <a:t> (</a:t>
            </a:r>
            <a:r>
              <a:rPr lang="ru-RU" baseline="0" dirty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0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 рынка систем мониторинга транспортных средств в 2020 году составлял 21.1 миллиард долларов США. Исследование аналитического агентства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[3] прогнозирует рост рынка в среднем на 14% в год в период с 2020 по 2027 год, т.е. к 2027 году, по их прогнозам, объем мирового рынка составит 52.8 миллиардов долларов США.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растет. По оценкам некоммерческого партнерства «ГЛОНАСС», опубликованных в 2020 году [4], российский рынок ИТ-услуг для транспорта растет на 24% в год. Одними из основных драйверов роста являются системы «ГЛОНАСС» и «ПЛАТОН», количество автомобилей, подключенных хотя бы к одной из этих систем, достигло 30% от общего числа автомобилей в РФ в середине 2020 года. 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Рассматриваемые аналогичные системы представлены четырьмя наиболее популярными на российском рынке решениями в области систем мониторинга транспортных средств, по данным исследования компании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года [5] :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Gurtam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[6])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ТекноКом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АвтоГраф [7])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Online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[8])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СКАУТ (система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Scout Online 365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[9]).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Перечисленные системы покрывают три четверти российского сегмента рынка. 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данных систем очень во многом схож и ориентируется на лидера рынка – систему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основной функционал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входит: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 данных о состоянии автомобиля и передача их на сервер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местоположения транспортных средств и данных о их передвижениях на карте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объектами транспортных средств и водителей и их связями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задачами для водителей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Настраиваемые аналитические отчеты: выполнение задач, превышение скорости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Информационная панель с статистикой по автопарку: графики и числа, отражающие активность автопарка в течение настраиваемого периода времени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Все перечисленные системы используют в своей работе </a:t>
            </a:r>
            <a:r>
              <a:rPr lang="en-US" baseline="0" dirty="0"/>
              <a:t>GNSS-</a:t>
            </a:r>
            <a:r>
              <a:rPr lang="ru-RU" baseline="0" dirty="0"/>
              <a:t>трекеры с встроенными сим-картами. Трекер подключается к бортовому компьютеру автомобиля через </a:t>
            </a:r>
            <a:r>
              <a:rPr lang="en-US" baseline="0" dirty="0"/>
              <a:t>OBD-2 </a:t>
            </a:r>
            <a:r>
              <a:rPr lang="ru-RU" baseline="0" dirty="0"/>
              <a:t>порт, что позволяет ему получать такие данные как: текущая скорость, обороты и нагрузка двигателя, расход топлива и другие, </a:t>
            </a:r>
            <a:r>
              <a:rPr lang="ru-RU" baseline="0" dirty="0" err="1"/>
              <a:t>геокоординаты</a:t>
            </a:r>
            <a:r>
              <a:rPr lang="ru-RU" baseline="0" dirty="0"/>
              <a:t> трекер получает с помощью технологии</a:t>
            </a:r>
            <a:r>
              <a:rPr lang="en-US" baseline="0" dirty="0"/>
              <a:t> GNSS (GPS </a:t>
            </a:r>
            <a:r>
              <a:rPr lang="ru-RU" baseline="0" dirty="0"/>
              <a:t>или </a:t>
            </a:r>
            <a:r>
              <a:rPr lang="en-US" baseline="0" dirty="0"/>
              <a:t>GLONASS), </a:t>
            </a:r>
            <a:r>
              <a:rPr lang="ru-RU" baseline="0" dirty="0"/>
              <a:t>а затем с помощью мобильной сети от встроенной симки передает эти данные на сервер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Все перечисленные системы, кроме </a:t>
            </a:r>
            <a:r>
              <a:rPr lang="en-US" baseline="0" dirty="0"/>
              <a:t>Wialon</a:t>
            </a:r>
            <a:r>
              <a:rPr lang="ru-RU" baseline="0" dirty="0"/>
              <a:t>, способны взаимодействовать только с трекерами собственного производства. По данным исследования компании </a:t>
            </a:r>
            <a:r>
              <a:rPr lang="en-US" baseline="0" dirty="0"/>
              <a:t>Omnicomm </a:t>
            </a:r>
            <a:r>
              <a:rPr lang="ru-RU" baseline="0" dirty="0"/>
              <a:t>в 2017 году средняя цена таких приборов составляла 6472 рубля + несколько тысяч за установку + расходы на связь от встроенной сим карты</a:t>
            </a:r>
          </a:p>
          <a:p>
            <a:endParaRPr lang="ru-RU" baseline="0" dirty="0"/>
          </a:p>
          <a:p>
            <a:r>
              <a:rPr lang="ru-RU" baseline="0" dirty="0"/>
              <a:t>// Все предназначены крупного бизнеса, готового платить за трекеры, установку, обслуживание и т.д.</a:t>
            </a:r>
          </a:p>
          <a:p>
            <a:r>
              <a:rPr lang="ru-RU" baseline="0" dirty="0"/>
              <a:t>// Для малого и среднего бизнеса аналогов не найдено</a:t>
            </a:r>
          </a:p>
          <a:p>
            <a:r>
              <a:rPr lang="ru-RU" baseline="0" dirty="0"/>
              <a:t>Все упомянутые системы </a:t>
            </a:r>
          </a:p>
          <a:p>
            <a:endParaRPr lang="ru-RU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1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Ключевым элементом информации о состоянии автомобилей в системах мониторинга транспорта – являются данные о его текущем местоположении и передвижениях</a:t>
            </a:r>
          </a:p>
          <a:p>
            <a:r>
              <a:rPr lang="ru-RU" dirty="0"/>
              <a:t>Есть ряд клиентов, которым этих данных было бы достаточно и они не хотели бы переплачивать за оснащение каждого автомобиля </a:t>
            </a:r>
            <a:r>
              <a:rPr lang="ru-RU" dirty="0" err="1"/>
              <a:t>дорогостоящеми</a:t>
            </a:r>
            <a:r>
              <a:rPr lang="ru-RU" dirty="0"/>
              <a:t> трекерами – для таких клиентов этот проект предлагает использовать в качестве передатчика данных широко распространенные среди водителей </a:t>
            </a:r>
            <a:r>
              <a:rPr lang="en-US" dirty="0"/>
              <a:t>Android</a:t>
            </a:r>
            <a:r>
              <a:rPr lang="ru-RU" dirty="0"/>
              <a:t>-устройства</a:t>
            </a:r>
          </a:p>
          <a:p>
            <a:endParaRPr lang="ru-RU" dirty="0"/>
          </a:p>
          <a:p>
            <a:r>
              <a:rPr lang="ru-RU" dirty="0"/>
              <a:t>Но есть и клиенты, которым необходимы дополнительные данные, такие как например расход топлива, скорость автомобиля и другие. Для решения этой задачи этот проект предлагает использовать дешевые </a:t>
            </a:r>
            <a:r>
              <a:rPr lang="en-US" dirty="0"/>
              <a:t>Bluetooth-</a:t>
            </a:r>
            <a:r>
              <a:rPr lang="ru-RU" dirty="0"/>
              <a:t>трекеры также подключаемые через </a:t>
            </a:r>
            <a:r>
              <a:rPr lang="en-US" dirty="0"/>
              <a:t>OBD-|| </a:t>
            </a:r>
            <a:r>
              <a:rPr lang="ru-RU" dirty="0"/>
              <a:t>порт, у которых нету </a:t>
            </a:r>
            <a:r>
              <a:rPr lang="ru-RU" dirty="0" err="1"/>
              <a:t>встроеннной</a:t>
            </a:r>
            <a:r>
              <a:rPr lang="ru-RU" dirty="0"/>
              <a:t> сим-карты (а значит и дополнительных расходов на связь), но которые способны отдавать тот же набор данных, что и обычные трекеры по </a:t>
            </a:r>
            <a:r>
              <a:rPr lang="en-US" dirty="0"/>
              <a:t>Bluetooth </a:t>
            </a:r>
            <a:r>
              <a:rPr lang="ru-RU" dirty="0"/>
              <a:t>и стоят при этом в </a:t>
            </a:r>
            <a:r>
              <a:rPr lang="en-US" dirty="0"/>
              <a:t>16</a:t>
            </a:r>
            <a:r>
              <a:rPr lang="ru-RU" dirty="0"/>
              <a:t> раз меньше – в районе </a:t>
            </a:r>
            <a:r>
              <a:rPr lang="en-US" dirty="0"/>
              <a:t>400</a:t>
            </a:r>
            <a:r>
              <a:rPr lang="ru-RU" dirty="0"/>
              <a:t> рублей. Пример такого трекера изображен на слайде справа – маленькая синяя коробка, которая напрямую втыкается в</a:t>
            </a:r>
            <a:r>
              <a:rPr lang="en-US" dirty="0"/>
              <a:t> OBD-2</a:t>
            </a:r>
            <a:r>
              <a:rPr lang="ru-RU" dirty="0"/>
              <a:t> порт автомобиля без всяких проводов</a:t>
            </a:r>
          </a:p>
          <a:p>
            <a:endParaRPr lang="ru-RU" dirty="0"/>
          </a:p>
          <a:p>
            <a:r>
              <a:rPr lang="ru-RU" dirty="0"/>
              <a:t>При этом мобильное приложение, кроме сбора и передачи данных автомобиля, будет также предоставлять функционал для работы водителя с системой. </a:t>
            </a:r>
          </a:p>
          <a:p>
            <a:r>
              <a:rPr lang="ru-RU" dirty="0"/>
              <a:t>Активное развитие мобильных устройств делает этот подход еще более выигрышным: удешевление устройств, их повсеместное использование (например, для оплаты), наличие встроенных сенсоров (камера, видеокамера, гироскоп и другие сенсоры) могут позволить расширять функционал мобильного приложения и количество данных, собираемых с автомобиля. </a:t>
            </a:r>
          </a:p>
          <a:p>
            <a:endParaRPr lang="ru-RU" dirty="0"/>
          </a:p>
          <a:p>
            <a:r>
              <a:rPr lang="ru-RU" dirty="0"/>
              <a:t>Разработанное аппаратно-программное решение будет хорошо подходить для среднего и малого бизнеса, управляющего небольшим автопарком, позволяя ему экономить на покупке, установке и обслуживании </a:t>
            </a:r>
            <a:r>
              <a:rPr lang="en-US" dirty="0"/>
              <a:t>OBD </a:t>
            </a:r>
            <a:r>
              <a:rPr lang="ru-RU" dirty="0"/>
              <a:t>трекеров. В основном функционале система намерена повторять лучший функционал популярных мониторинговых систем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 сервиса разделен на четыре части.</a:t>
            </a:r>
          </a:p>
          <a:p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на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Android-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устройстве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Устройство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находиться в транспортном средстве, его главные задачи – получение, запись в локальную базу данных и синхронизация данных автомобиля с Сервисом обработки данных, предоставление инструментов для работы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 ролью «Водитель», позволяющих управлять назначенными на водителя задачами и коммуницировать с операторами системы.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есть два режима работы: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«без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трекера» – в этом режиме основными данными автомобиля являются его местоположение, привязанное к данным о времени и о его водителе;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«с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трекером» – в этом случае основными данными автомобиля являются его местоположение, привязанное к данным о времени и о его водителе + данные, полученные с помощью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OBD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трекера с бортового компьютера автомобиля (скорость, уровень топлива, пробег, коды ошибок двигателя, загрузка двигателя и другие)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автомобиля, полученные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приложением, перед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синхронизациеи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 Сервисом обработки данных записываются в локальную базу данных, чтобы избежать потери данных при отсутствии интернет-соединения. </a:t>
            </a:r>
            <a:endParaRPr lang="ru-RU" dirty="0"/>
          </a:p>
          <a:p>
            <a:endParaRPr lang="ru-RU" dirty="0"/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Сервиса обработки данных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Предназначен для приема и записи в БД данных автомобиля, поступающих с мобильных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устройств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Отделен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части в целях уменьшения нагрузки на нее. </a:t>
            </a:r>
            <a:endParaRPr lang="ru-RU" dirty="0"/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Клиентского веб-приложение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Веб-приложение предназначенное для управление автопарком пользователями с ролями «Оператор» и «Администратор». Позволяет отслеживать передвижения транспортных средств на карте; оперировать над сущностями транспортных средств, сотрудников, задач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водителеи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̆; коммуницировать с водителями; строить аналитические отчеты о работе автопарка; настраивать глобальные для компании параметры работы системы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Сервернои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часть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приложение, управляющее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базы данных, предоставляющее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работы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а также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загрузки изображений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файловую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систему и получения их из нее 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15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jpeg"/><Relationship Id="rId21" Type="http://schemas.openxmlformats.org/officeDocument/2006/relationships/image" Target="../media/image35.png"/><Relationship Id="rId7" Type="http://schemas.openxmlformats.org/officeDocument/2006/relationships/image" Target="../media/image21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tiff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br>
              <a:rPr lang="en-US" sz="2600" b="1" dirty="0">
                <a:solidFill>
                  <a:srgbClr val="21386F"/>
                </a:solidFill>
              </a:rPr>
            </a:b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 err="1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</a:p>
          <a:p>
            <a:pPr algn="r" eaLnBrk="1" hangingPunct="1"/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факультета компьютерных наук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 err="1">
                <a:solidFill>
                  <a:schemeClr val="tx2"/>
                </a:solidFill>
                <a:latin typeface="+mj-lt"/>
                <a:cs typeface="+mj-lt"/>
              </a:rPr>
              <a:t>Салех</a:t>
            </a: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 </a:t>
            </a:r>
            <a:r>
              <a:rPr kumimoji="1" lang="ru-RU" sz="1800" b="1" dirty="0" err="1">
                <a:solidFill>
                  <a:schemeClr val="tx2"/>
                </a:solidFill>
                <a:latin typeface="+mj-lt"/>
                <a:cs typeface="+mj-lt"/>
              </a:rPr>
              <a:t>Хади</a:t>
            </a: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3E53B9-33EF-4549-84D9-423B7E91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604" y="1449158"/>
            <a:ext cx="2463800" cy="1841500"/>
          </a:xfrm>
          <a:prstGeom prst="rect">
            <a:avLst/>
          </a:prstGeom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04" y="1642380"/>
            <a:ext cx="952842" cy="16313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060838" y="4654141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7302" y="5049800"/>
            <a:ext cx="1415992" cy="1294216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293" y="2952091"/>
            <a:ext cx="1867308" cy="1050361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293" y="5689657"/>
            <a:ext cx="749737" cy="676520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39019" y="4962625"/>
            <a:ext cx="2786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846" y="1710183"/>
            <a:ext cx="1627497" cy="162749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6732" y="2970232"/>
            <a:ext cx="1063265" cy="9569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4861" y="7047628"/>
            <a:ext cx="1265155" cy="1046915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A62AD9-056E-534B-B670-2700DAD6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46" y="4173596"/>
            <a:ext cx="2069448" cy="10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9">
            <a:extLst>
              <a:ext uri="{FF2B5EF4-FFF2-40B4-BE49-F238E27FC236}">
                <a16:creationId xmlns:a16="http://schemas.microsoft.com/office/drawing/2014/main" id="{E6DA6DA8-CCBC-BB42-B922-E89553F55242}"/>
              </a:ext>
            </a:extLst>
          </p:cNvPr>
          <p:cNvSpPr/>
          <p:nvPr/>
        </p:nvSpPr>
        <p:spPr>
          <a:xfrm>
            <a:off x="6715622" y="4100726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Авторизация</a:t>
            </a:r>
            <a:endParaRPr lang="ru-RU" sz="2000" dirty="0">
              <a:latin typeface="+mn-lt"/>
            </a:endParaRPr>
          </a:p>
        </p:txBody>
      </p:sp>
      <p:pic>
        <p:nvPicPr>
          <p:cNvPr id="1030" name="Picture 6" descr="Signal R in Android |">
            <a:extLst>
              <a:ext uri="{FF2B5EF4-FFF2-40B4-BE49-F238E27FC236}">
                <a16:creationId xmlns:a16="http://schemas.microsoft.com/office/drawing/2014/main" id="{9D4398B9-4B92-344C-8A40-DACF88F2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14" y="5136126"/>
            <a:ext cx="1459281" cy="8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29">
            <a:extLst>
              <a:ext uri="{FF2B5EF4-FFF2-40B4-BE49-F238E27FC236}">
                <a16:creationId xmlns:a16="http://schemas.microsoft.com/office/drawing/2014/main" id="{D083C1AA-4D10-614D-8CE2-C81F05D4D412}"/>
              </a:ext>
            </a:extLst>
          </p:cNvPr>
          <p:cNvSpPr/>
          <p:nvPr/>
        </p:nvSpPr>
        <p:spPr>
          <a:xfrm>
            <a:off x="4829216" y="4163228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Режим реального времени</a:t>
            </a:r>
            <a:endParaRPr lang="ru-RU" sz="2000" dirty="0">
              <a:latin typeface="+mn-lt"/>
            </a:endParaRPr>
          </a:p>
        </p:txBody>
      </p:sp>
      <p:pic>
        <p:nvPicPr>
          <p:cNvPr id="46" name="Picture 2" descr="Typescript - Free brands and logotypes icons">
            <a:extLst>
              <a:ext uri="{FF2B5EF4-FFF2-40B4-BE49-F238E27FC236}">
                <a16:creationId xmlns:a16="http://schemas.microsoft.com/office/drawing/2014/main" id="{EDA2F323-BF17-6249-8441-90ADA2A0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11" y="1929137"/>
            <a:ext cx="956939" cy="9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QLite — Википедия">
            <a:extLst>
              <a:ext uri="{FF2B5EF4-FFF2-40B4-BE49-F238E27FC236}">
                <a16:creationId xmlns:a16="http://schemas.microsoft.com/office/drawing/2014/main" id="{ADBDD30B-46A7-5641-B694-ED904C15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57" y="3245599"/>
            <a:ext cx="1472691" cy="6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97801-B1EC-8449-9DAD-95DAA04800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001" y="5036726"/>
            <a:ext cx="11430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C1434-9B9A-FE45-9E56-FB625C8459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5182" y="5042623"/>
            <a:ext cx="1206500" cy="119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2CB3B6-13FE-9C47-9D2B-81E1DF209F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1715" y="4814476"/>
            <a:ext cx="1574800" cy="157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A99ACD-8CA7-0B44-9756-49DF1D0D6E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47954" y="3463315"/>
            <a:ext cx="2070100" cy="1041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698CE3-2749-EB41-86C4-CBA6F67093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64" y="3032760"/>
            <a:ext cx="1739900" cy="172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212011-72C1-A940-B9F3-1206E73D2E1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877" y="1812888"/>
            <a:ext cx="1409700" cy="1409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2C7E7D-E339-D046-A3E9-1ADF34FB9A7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8612" y="1723988"/>
            <a:ext cx="1511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Демонстрация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Дальнейшее развитие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12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64DC6-902A-D449-957E-962FEA0D0C80}"/>
              </a:ext>
            </a:extLst>
          </p:cNvPr>
          <p:cNvSpPr txBox="1"/>
          <p:nvPr/>
        </p:nvSpPr>
        <p:spPr>
          <a:xfrm>
            <a:off x="169008" y="1351062"/>
            <a:ext cx="88059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3F82"/>
                </a:solidFill>
              </a:rPr>
              <a:t>Мобильное приложение: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Система навигации, использующая маршруты заданий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Предупреждения о превышении скорости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Интеграция с дополнительными сенсорами, установленными на автомобиле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Сохранение чеков с заправок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</a:rPr>
              <a:t>iOS </a:t>
            </a:r>
            <a:r>
              <a:rPr lang="ru-RU" dirty="0">
                <a:solidFill>
                  <a:srgbClr val="003F82"/>
                </a:solidFill>
              </a:rPr>
              <a:t>приложение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F82"/>
                </a:solidFill>
              </a:rPr>
              <a:t>Web </a:t>
            </a:r>
            <a:r>
              <a:rPr lang="ru-RU" b="1" dirty="0">
                <a:solidFill>
                  <a:srgbClr val="003F82"/>
                </a:solidFill>
              </a:rPr>
              <a:t>приложение: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Прокладывание маршрутов для заданий, вычисление отклонений водителей от заданного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Расширение </a:t>
            </a:r>
            <a:r>
              <a:rPr lang="en-US" dirty="0">
                <a:solidFill>
                  <a:srgbClr val="003F82"/>
                </a:solidFill>
              </a:rPr>
              <a:t>ERP </a:t>
            </a:r>
            <a:r>
              <a:rPr lang="ru-RU" dirty="0">
                <a:solidFill>
                  <a:srgbClr val="003F82"/>
                </a:solidFill>
              </a:rPr>
              <a:t>функционала: зарплаты, графики работы и т.д.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Интеграция с сторонними </a:t>
            </a:r>
            <a:r>
              <a:rPr lang="en-US" dirty="0">
                <a:solidFill>
                  <a:srgbClr val="003F82"/>
                </a:solidFill>
              </a:rPr>
              <a:t>ERP </a:t>
            </a:r>
            <a:r>
              <a:rPr lang="ru-RU" dirty="0">
                <a:solidFill>
                  <a:srgbClr val="003F82"/>
                </a:solidFill>
              </a:rPr>
              <a:t>системами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Настраиваемая система отчетов и уведомлений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Аналитическая панель с графиками и диаграммами для визуализации общих показателей автопарка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Планирование тех. обслуживание автомобилей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Заключение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13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02B1D-8B8C-564B-BEE9-6FAA85CE8FEF}"/>
              </a:ext>
            </a:extLst>
          </p:cNvPr>
          <p:cNvSpPr txBox="1"/>
          <p:nvPr/>
        </p:nvSpPr>
        <p:spPr>
          <a:xfrm>
            <a:off x="169008" y="1500833"/>
            <a:ext cx="88059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</a:rPr>
              <a:t>Основные результаты работы: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Проведен анализ существующих систем мониторинга транспортных средств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Выявлена функциональность, которую необходимо реализовать для конкурентоспособности системы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Спроектирована высокоуровневая архитектура системы и архитектура каждой ее части по отдельности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Спроектирована схема базы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Разработано </a:t>
            </a:r>
            <a:r>
              <a:rPr lang="en-GB" dirty="0">
                <a:solidFill>
                  <a:srgbClr val="003F82"/>
                </a:solidFill>
              </a:rPr>
              <a:t>Android-</a:t>
            </a:r>
            <a:r>
              <a:rPr lang="ru-RU" dirty="0">
                <a:solidFill>
                  <a:srgbClr val="003F82"/>
                </a:solidFill>
              </a:rPr>
              <a:t>приложение, предназначенное для сбора данных</a:t>
            </a:r>
            <a:r>
              <a:rPr lang="en-US" dirty="0">
                <a:solidFill>
                  <a:srgbClr val="003F82"/>
                </a:solidFill>
              </a:rPr>
              <a:t> </a:t>
            </a:r>
            <a:r>
              <a:rPr lang="ru-RU" dirty="0">
                <a:solidFill>
                  <a:srgbClr val="003F82"/>
                </a:solidFill>
              </a:rPr>
              <a:t>автомобиля, передачи их на сервер и покрывающее функциональные потребности водителей транспортных средств, способное работать в двух режимах: как без </a:t>
            </a:r>
            <a:r>
              <a:rPr lang="en-GB" dirty="0">
                <a:solidFill>
                  <a:srgbClr val="003F82"/>
                </a:solidFill>
              </a:rPr>
              <a:t>OBD </a:t>
            </a:r>
            <a:r>
              <a:rPr lang="ru-RU" dirty="0">
                <a:solidFill>
                  <a:srgbClr val="003F82"/>
                </a:solidFill>
              </a:rPr>
              <a:t>трекера, так и с </a:t>
            </a:r>
            <a:r>
              <a:rPr lang="en-GB" dirty="0">
                <a:solidFill>
                  <a:srgbClr val="003F82"/>
                </a:solidFill>
              </a:rPr>
              <a:t>OBD </a:t>
            </a:r>
            <a:r>
              <a:rPr lang="ru-RU" dirty="0">
                <a:solidFill>
                  <a:srgbClr val="003F82"/>
                </a:solidFill>
              </a:rPr>
              <a:t>трекером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Разработано клиентское веб-приложение для анализа работы автопарка и управления им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Разработана серверная часть, предоставляющая </a:t>
            </a:r>
            <a:r>
              <a:rPr lang="en-GB" dirty="0">
                <a:solidFill>
                  <a:srgbClr val="003F82"/>
                </a:solidFill>
              </a:rPr>
              <a:t>API </a:t>
            </a:r>
            <a:r>
              <a:rPr lang="ru-RU" dirty="0">
                <a:solidFill>
                  <a:srgbClr val="003F82"/>
                </a:solidFill>
              </a:rPr>
              <a:t>для работы </a:t>
            </a:r>
            <a:r>
              <a:rPr lang="en-GB" dirty="0">
                <a:solidFill>
                  <a:srgbClr val="003F82"/>
                </a:solidFill>
              </a:rPr>
              <a:t>Android- </a:t>
            </a:r>
            <a:r>
              <a:rPr lang="ru-RU" dirty="0">
                <a:solidFill>
                  <a:srgbClr val="003F82"/>
                </a:solidFill>
              </a:rPr>
              <a:t>приложение и клиентского веб-приложения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Проведено тестирование и отладка разработанной системы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Разработана техническая документация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3F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14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Мониторинг транспорта и навигация (рынок России) [Электронный ресурс] / Режим доступа: </a:t>
            </a:r>
            <a:r>
              <a:rPr lang="ru-RU" sz="1400" dirty="0" err="1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Device Market Statistics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8-е ежегодное исследование рынка мониторинга транспорта РФ.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/docs/Omnicomm_Navitoring_2018.pdf,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обращения: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Wialon.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17.11.20)АвтоГраф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АвтоГраф.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glonassgps.com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Omnicomm.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СКАУТ 365.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https://scout-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gps.ru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programmnoe-obespechenie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/scout365/,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OBD-|| Bluetooth adapter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market.yandex.ru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search?text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=obd%202%20%20bluetooth&amp;cpa=0&amp;cvredirect=2&amp;how=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aprice&amp;onstock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=0&amp;local-offers-first=0,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22.04.21)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2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siroytman@edu.hse.ru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</a:t>
            </a:r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1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Строительная техника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5F10-B0D9-0444-AB57-80E1003B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847" y="1579658"/>
            <a:ext cx="566420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839550"/>
              </p:ext>
            </p:extLst>
          </p:nvPr>
        </p:nvGraphicFramePr>
        <p:xfrm>
          <a:off x="88367" y="1283918"/>
          <a:ext cx="9027178" cy="50785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06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Calibri" charset="0"/>
                        </a:rPr>
                        <a:t>Термин (рус.)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Термин (англ.)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Определение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503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</a:rPr>
                        <a:t>ГНСС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GNSS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Спутниковая система навигации (англ.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Navigation Satellite System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— система, предназначенная для определения местоположения (географических координат) наземных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объектов</a:t>
                      </a:r>
                      <a:r>
                        <a:rPr lang="en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Примеры спутниковых систем: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GPS, GLONASS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5155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ru-RU" sz="1700" b="1" dirty="0">
                          <a:effectLst/>
                          <a:latin typeface="+mn-lt"/>
                          <a:ea typeface="Calibri" charset="0"/>
                        </a:rPr>
                        <a:t>порт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||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 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port</a:t>
                      </a:r>
                      <a:endParaRPr lang="ru-RU" sz="1700" b="1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16-пиновый порт, позволяющий подключиться к системе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Diagnostict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установленной на бортовом компьютере всех автомобилей, выпущенных после 1996 года, для получения данных о состоянии автомобиля.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3438979906"/>
                  </a:ext>
                </a:extLst>
              </a:tr>
              <a:tr h="1717691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Автомобильный 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GNSS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-трекер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OBD 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трекер, трекер, терминал</a:t>
                      </a:r>
                      <a:endParaRPr lang="en-US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Vehicle GNSS</a:t>
                      </a:r>
                      <a:r>
                        <a:rPr lang="en-US" sz="1700" baseline="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t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racker, OBD tracker, tracker,</a:t>
                      </a: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terminal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 приёма-передачи данных для спутникового контроля автомобилей, использующее спутниковую систему навигации для точного определения местонахождения объекта и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порт для получения данных о состоянии автомобиля с бортового компьютера.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52751-F9B5-D242-954C-F9841F86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1707915"/>
            <a:ext cx="5003800" cy="467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81ECC-3171-874C-B4D9-007F0D4CE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02" y="1389063"/>
            <a:ext cx="5156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9B89DC-8FDE-A745-B942-094C601F4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" y="2016919"/>
            <a:ext cx="6498595" cy="3608976"/>
          </a:xfrm>
          <a:prstGeom prst="rect">
            <a:avLst/>
          </a:prstGeom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14949-D184-D843-A168-1375D7030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81" y="5118760"/>
            <a:ext cx="1435100" cy="143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81BD5-1F25-1841-A753-C06EA0230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562" y="3634209"/>
            <a:ext cx="1574800" cy="154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229227-243E-1745-A11A-58FA82508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007262"/>
            <a:ext cx="15748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5E513-4E84-674F-A47B-662975890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881" y="1349695"/>
            <a:ext cx="2298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6EF61-AB99-2D42-85AE-BC7A42BF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" y="1954444"/>
            <a:ext cx="47117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9A6CC-30C6-F34E-9ACB-ECE37BBBD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0" y="2220425"/>
            <a:ext cx="482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192427"/>
            <a:ext cx="732311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работы</a:t>
            </a:r>
            <a:endParaRPr lang="en-US" sz="2000" b="1" dirty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мониторинга транспортных средств, который </a:t>
            </a:r>
            <a:br>
              <a:rPr lang="ru-RU" sz="2000" dirty="0">
                <a:solidFill>
                  <a:srgbClr val="003F82"/>
                </a:solidFill>
                <a:latin typeface="+mn-lt"/>
              </a:rPr>
            </a:br>
            <a:r>
              <a:rPr lang="ru-RU" sz="2000" dirty="0">
                <a:solidFill>
                  <a:srgbClr val="003F82"/>
                </a:solidFill>
                <a:latin typeface="+mn-lt"/>
              </a:rPr>
              <a:t>сможет работать в двух конфигурациях: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 производителя системы с встроенной симкой, простой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 передающий данные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приложению</a:t>
            </a: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работы</a:t>
            </a:r>
            <a:endParaRPr lang="en-US" sz="2000" dirty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получения, записи данных от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OBD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трекера и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отправке этих данных сервису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близким к функционалу существующих сервисов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  <p:pic>
        <p:nvPicPr>
          <p:cNvPr id="2050" name="Picture 2" descr="Автосканер ELM327 OBD2 Bluetooth адаптер">
            <a:extLst>
              <a:ext uri="{FF2B5EF4-FFF2-40B4-BE49-F238E27FC236}">
                <a16:creationId xmlns:a16="http://schemas.microsoft.com/office/drawing/2014/main" id="{8EF2C895-9DA2-AA45-985C-6CF42EF6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9" y="3935959"/>
            <a:ext cx="1739861" cy="17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Архитектура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C0605-D1C7-8944-8D0C-1AF6F18E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273175"/>
            <a:ext cx="76962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DE4AB-D515-0548-8021-D5ED07FD4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104" y="1315309"/>
            <a:ext cx="6209048" cy="5114066"/>
          </a:xfrm>
          <a:prstGeom prst="rect">
            <a:avLst/>
          </a:prstGeom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Функциональность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3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6540</TotalTime>
  <Words>2181</Words>
  <Application>Microsoft Macintosh PowerPoint</Application>
  <PresentationFormat>On-screen Show (4:3)</PresentationFormat>
  <Paragraphs>221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Myriad Pro</vt:lpstr>
      <vt:lpstr>Office Theme</vt:lpstr>
      <vt:lpstr>Система мониторинга транспортных средств на базе мобильных устройств   Vehicle Monitoring System Based on Mobile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Microsoft Office User</cp:lastModifiedBy>
  <cp:revision>234</cp:revision>
  <dcterms:created xsi:type="dcterms:W3CDTF">2010-09-30T06:45:29Z</dcterms:created>
  <dcterms:modified xsi:type="dcterms:W3CDTF">2021-06-09T13:32:14Z</dcterms:modified>
</cp:coreProperties>
</file>